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4" r:id="rId10"/>
    <p:sldId id="265" r:id="rId11"/>
    <p:sldId id="266" r:id="rId12"/>
    <p:sldId id="263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F404CD-44D6-46B8-965B-C3593A2D3468}" v="6" dt="2024-02-26T09:35:16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65F404CD-44D6-46B8-965B-C3593A2D3468}"/>
    <pc:docChg chg="undo custSel modSld">
      <pc:chgData name="Fluitsma, D.W.P.M. (Daniel)" userId="aab17d33-b89b-4526-b7c1-165dab8f619f" providerId="ADAL" clId="{65F404CD-44D6-46B8-965B-C3593A2D3468}" dt="2024-02-26T09:39:31.610" v="2931" actId="27636"/>
      <pc:docMkLst>
        <pc:docMk/>
      </pc:docMkLst>
      <pc:sldChg chg="modSp mod">
        <pc:chgData name="Fluitsma, D.W.P.M. (Daniel)" userId="aab17d33-b89b-4526-b7c1-165dab8f619f" providerId="ADAL" clId="{65F404CD-44D6-46B8-965B-C3593A2D3468}" dt="2024-02-26T09:39:31.610" v="2931" actId="27636"/>
        <pc:sldMkLst>
          <pc:docMk/>
          <pc:sldMk cId="3791622928" sldId="263"/>
        </pc:sldMkLst>
        <pc:spChg chg="mod">
          <ac:chgData name="Fluitsma, D.W.P.M. (Daniel)" userId="aab17d33-b89b-4526-b7c1-165dab8f619f" providerId="ADAL" clId="{65F404CD-44D6-46B8-965B-C3593A2D3468}" dt="2024-02-26T09:39:26.942" v="2927" actId="14100"/>
          <ac:spMkLst>
            <pc:docMk/>
            <pc:sldMk cId="3791622928" sldId="263"/>
            <ac:spMk id="2" creationId="{B05B9B54-90CE-3315-1B83-129195CEE5B5}"/>
          </ac:spMkLst>
        </pc:spChg>
        <pc:spChg chg="mod">
          <ac:chgData name="Fluitsma, D.W.P.M. (Daniel)" userId="aab17d33-b89b-4526-b7c1-165dab8f619f" providerId="ADAL" clId="{65F404CD-44D6-46B8-965B-C3593A2D3468}" dt="2024-02-26T09:39:31.610" v="2931" actId="27636"/>
          <ac:spMkLst>
            <pc:docMk/>
            <pc:sldMk cId="3791622928" sldId="263"/>
            <ac:spMk id="3" creationId="{0F88F5D0-BD81-39E9-9CF6-95D5A03635EC}"/>
          </ac:spMkLst>
        </pc:spChg>
      </pc:sldChg>
      <pc:sldChg chg="modSp mod">
        <pc:chgData name="Fluitsma, D.W.P.M. (Daniel)" userId="aab17d33-b89b-4526-b7c1-165dab8f619f" providerId="ADAL" clId="{65F404CD-44D6-46B8-965B-C3593A2D3468}" dt="2024-02-26T09:25:22.315" v="909" actId="20577"/>
        <pc:sldMkLst>
          <pc:docMk/>
          <pc:sldMk cId="1505464824" sldId="264"/>
        </pc:sldMkLst>
        <pc:spChg chg="mod">
          <ac:chgData name="Fluitsma, D.W.P.M. (Daniel)" userId="aab17d33-b89b-4526-b7c1-165dab8f619f" providerId="ADAL" clId="{65F404CD-44D6-46B8-965B-C3593A2D3468}" dt="2024-02-26T09:25:22.315" v="909" actId="20577"/>
          <ac:spMkLst>
            <pc:docMk/>
            <pc:sldMk cId="1505464824" sldId="264"/>
            <ac:spMk id="3" creationId="{998B7809-D605-A6B3-00A1-1924D63449BB}"/>
          </ac:spMkLst>
        </pc:spChg>
      </pc:sldChg>
      <pc:sldChg chg="modSp mod">
        <pc:chgData name="Fluitsma, D.W.P.M. (Daniel)" userId="aab17d33-b89b-4526-b7c1-165dab8f619f" providerId="ADAL" clId="{65F404CD-44D6-46B8-965B-C3593A2D3468}" dt="2024-02-26T09:27:19.444" v="1268" actId="20577"/>
        <pc:sldMkLst>
          <pc:docMk/>
          <pc:sldMk cId="200691712" sldId="265"/>
        </pc:sldMkLst>
        <pc:spChg chg="mod">
          <ac:chgData name="Fluitsma, D.W.P.M. (Daniel)" userId="aab17d33-b89b-4526-b7c1-165dab8f619f" providerId="ADAL" clId="{65F404CD-44D6-46B8-965B-C3593A2D3468}" dt="2024-02-26T09:27:19.444" v="1268" actId="20577"/>
          <ac:spMkLst>
            <pc:docMk/>
            <pc:sldMk cId="200691712" sldId="265"/>
            <ac:spMk id="3" creationId="{8C96DCBB-4E86-B074-F68E-34A5C3B5C541}"/>
          </ac:spMkLst>
        </pc:spChg>
      </pc:sldChg>
      <pc:sldChg chg="modSp mod">
        <pc:chgData name="Fluitsma, D.W.P.M. (Daniel)" userId="aab17d33-b89b-4526-b7c1-165dab8f619f" providerId="ADAL" clId="{65F404CD-44D6-46B8-965B-C3593A2D3468}" dt="2024-02-26T09:30:12.579" v="1731" actId="20577"/>
        <pc:sldMkLst>
          <pc:docMk/>
          <pc:sldMk cId="3927529405" sldId="266"/>
        </pc:sldMkLst>
        <pc:spChg chg="mod">
          <ac:chgData name="Fluitsma, D.W.P.M. (Daniel)" userId="aab17d33-b89b-4526-b7c1-165dab8f619f" providerId="ADAL" clId="{65F404CD-44D6-46B8-965B-C3593A2D3468}" dt="2024-02-26T09:30:12.579" v="1731" actId="20577"/>
          <ac:spMkLst>
            <pc:docMk/>
            <pc:sldMk cId="3927529405" sldId="266"/>
            <ac:spMk id="3" creationId="{F85B964B-96E5-57E7-972B-AE4D11C9B59C}"/>
          </ac:spMkLst>
        </pc:spChg>
      </pc:sldChg>
      <pc:sldChg chg="modSp mod">
        <pc:chgData name="Fluitsma, D.W.P.M. (Daniel)" userId="aab17d33-b89b-4526-b7c1-165dab8f619f" providerId="ADAL" clId="{65F404CD-44D6-46B8-965B-C3593A2D3468}" dt="2024-02-23T12:35:36.001" v="0" actId="20577"/>
        <pc:sldMkLst>
          <pc:docMk/>
          <pc:sldMk cId="3413962278" sldId="267"/>
        </pc:sldMkLst>
        <pc:spChg chg="mod">
          <ac:chgData name="Fluitsma, D.W.P.M. (Daniel)" userId="aab17d33-b89b-4526-b7c1-165dab8f619f" providerId="ADAL" clId="{65F404CD-44D6-46B8-965B-C3593A2D3468}" dt="2024-02-23T12:35:36.001" v="0" actId="20577"/>
          <ac:spMkLst>
            <pc:docMk/>
            <pc:sldMk cId="3413962278" sldId="267"/>
            <ac:spMk id="3" creationId="{A889D278-C7C5-50C9-52A6-9549BD0B86C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EE2603-D1AA-8F3F-19A4-8CB03044D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241834-1387-DA76-DB6E-FE8D3913D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ACE2CA-B56C-7BF1-50B9-38E86A7E5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F6243C-09C3-B453-48DF-C15F5BE4E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2B340A-8B17-5729-87DA-78729B75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758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27EE6-F30D-0176-9C4B-2DFEC4084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DA659F6-9037-0499-5915-81D63F202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A340B4-590E-51F4-4490-9AE0AAA2A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87DACF-581D-3A02-E9F5-A8FDAD110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5A6275-3DAB-BAC3-C36E-36560E0C3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13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3089C2E-21C2-A0BC-2115-13003E997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EB84C69-F2C1-B449-EF41-4FD27510D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53AC0C-7523-4590-BC30-6FE8753D7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E848CC-E47E-F519-7953-29EABFBBC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99321F-EF9D-C25F-78B2-097163DA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86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370B5-FF5F-3903-BC71-7F2E987FF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543631-F2DE-02A0-01A4-DA6B0674E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69833A-D7E7-A621-65F9-7E7DB91A7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28B559-FD4E-21DB-AD76-EC8E51E4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531164-3D5A-B2AC-5310-DF0973CC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27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B71E1-19C5-D33C-CA71-119CC5E72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0E6882C-306F-B5B9-590E-560B90216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AFA562-61E7-C569-0C1F-F6C6270C9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F794AE-3EA8-B9C9-FED5-5948C080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4CBE21-BD15-A285-8C45-148F8BA28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34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9419A-33C4-C19E-4C03-B10D582BB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CC6B2F-114B-0D04-F863-C617057B4D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535A97-D877-FF64-0974-D3170E458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79C20FD-A15B-2E1D-C733-CC761C7EF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00D1D4-3976-4562-E14B-B30382037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683CAB6-F754-360F-AEB4-CED6DDB7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82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DEAAA-229D-8A59-B56A-612CE7F5B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757930-38BA-DC90-4767-5AEAEB9DE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C7690F-EDE8-F33B-A673-6C8129A0A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9925187-9A4D-0DDA-828C-DF90BFDAC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D1C572D-56C6-3A0E-DD8D-B309794FF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16F6D56-AF5F-21E9-9846-3407C2B0F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92DECAE-3789-AD1F-9164-20B4FC38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CAC757A-5837-1502-93DC-7B54327B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16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9A9B1-5986-5018-3BF6-A893CA1E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CBE8966-033D-3283-41FC-BFE39B04A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FBB426C-ED11-DF41-0BD6-9FCD5698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061961F-6EA8-AA0D-207A-7974735E0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49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D94906B-108E-D71E-90E6-D95A838F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7C7E4E6-69C5-4805-A0E2-356605CB3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A243A8-CB8A-43D3-5809-78D19297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818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6B268-4CB9-32CD-55D4-BB0257C96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D4BF3B-E9F8-7BE2-64DA-ECF7A3660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9E65F2-CD93-0015-3B25-FE3E3C135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C15157-D640-FFB0-A278-FB45D56B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680C33-2017-DF11-B6CD-7B43E531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3DE03E7-00C7-E17D-5F63-01CA9EE8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207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B96E2-B02E-1273-5FB9-DC7AE89C1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E08A653-A391-06E0-6419-8B2A934F1F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D5368B-D27C-C737-FCD6-2C1A17887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B9677F-045B-71C9-651D-3118AFC36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FE124F-5AE7-A3B7-D19E-374477C3A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34E3CC-D737-700F-A12A-D9798267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99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9DF2C4E-E0EE-6961-96FF-59FEFCEB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4F07D9-C495-719B-C8CB-FE20BFBCA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0CC53A-A989-5E8F-EFB6-8BECEDAC2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0D596-C401-4FD8-8758-0D5F5F51997A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75DA6B-AB60-220C-74FA-74B448C61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A7444F-AD6B-203E-0037-48EFB3B75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053B2-EE04-4C3E-AFA0-B34885B2E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21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7EC65E-A5BE-1522-21F5-28A92FD58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H4: De </a:t>
            </a:r>
            <a:r>
              <a:rPr lang="en-US" dirty="0" err="1"/>
              <a:t>arbeidsmarkt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57623CE-3763-89C6-BDCC-D377C7F05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hoofdstuk</a:t>
            </a:r>
            <a:r>
              <a:rPr lang="en-US" dirty="0"/>
              <a:t> 4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Wat is de </a:t>
            </a:r>
            <a:r>
              <a:rPr lang="en-US" dirty="0" err="1"/>
              <a:t>arbeidsmarkt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beroepssectoren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Wat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ontwikkelingen</a:t>
            </a:r>
            <a:r>
              <a:rPr lang="en-US" dirty="0"/>
              <a:t> op de </a:t>
            </a:r>
            <a:r>
              <a:rPr lang="en-US" dirty="0" err="1"/>
              <a:t>arbeidsmarkt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482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9AC0A-AAD9-5CAD-E261-41B8D20C9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Flexibel</a:t>
            </a:r>
            <a:r>
              <a:rPr lang="en-US" dirty="0"/>
              <a:t> </a:t>
            </a:r>
            <a:r>
              <a:rPr lang="en-US" dirty="0" err="1"/>
              <a:t>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96DCBB-4E86-B074-F68E-34A5C3B5C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Flexibel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wisselende</a:t>
            </a:r>
            <a:r>
              <a:rPr lang="en-US" dirty="0"/>
              <a:t> </a:t>
            </a:r>
            <a:r>
              <a:rPr lang="en-US" dirty="0" err="1"/>
              <a:t>werktijden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op </a:t>
            </a:r>
            <a:r>
              <a:rPr lang="en-US" dirty="0" err="1"/>
              <a:t>wisselende</a:t>
            </a:r>
            <a:r>
              <a:rPr lang="en-US" dirty="0"/>
              <a:t> </a:t>
            </a:r>
            <a:r>
              <a:rPr lang="en-US" dirty="0" err="1"/>
              <a:t>werkplekken</a:t>
            </a:r>
            <a:r>
              <a:rPr lang="en-US" dirty="0"/>
              <a:t> </a:t>
            </a:r>
            <a:r>
              <a:rPr lang="en-US" dirty="0" err="1"/>
              <a:t>werkt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hebt</a:t>
            </a:r>
            <a:r>
              <a:rPr lang="en-US" dirty="0"/>
              <a:t> (</a:t>
            </a:r>
            <a:r>
              <a:rPr lang="en-US" dirty="0" err="1"/>
              <a:t>vaak</a:t>
            </a:r>
            <a:r>
              <a:rPr lang="en-US" dirty="0"/>
              <a:t>)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vaste</a:t>
            </a:r>
            <a:r>
              <a:rPr lang="en-US" dirty="0"/>
              <a:t> </a:t>
            </a:r>
            <a:r>
              <a:rPr lang="en-US" dirty="0" err="1"/>
              <a:t>werkplek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mag van de </a:t>
            </a:r>
            <a:r>
              <a:rPr lang="en-US" dirty="0" err="1"/>
              <a:t>werkgever</a:t>
            </a:r>
            <a:r>
              <a:rPr lang="en-US" dirty="0"/>
              <a:t>)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deels</a:t>
            </a:r>
            <a:r>
              <a:rPr lang="en-US" dirty="0"/>
              <a:t> </a:t>
            </a:r>
            <a:r>
              <a:rPr lang="en-US" dirty="0" err="1"/>
              <a:t>thuis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Voordeel</a:t>
            </a:r>
            <a:r>
              <a:rPr lang="en-US" dirty="0"/>
              <a:t> </a:t>
            </a:r>
            <a:r>
              <a:rPr lang="en-US" dirty="0" err="1"/>
              <a:t>thuis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: je </a:t>
            </a:r>
            <a:r>
              <a:rPr lang="en-US" dirty="0" err="1"/>
              <a:t>kunt</a:t>
            </a:r>
            <a:r>
              <a:rPr lang="en-US" dirty="0"/>
              <a:t> je eigen </a:t>
            </a:r>
            <a:r>
              <a:rPr lang="en-US" dirty="0" err="1"/>
              <a:t>tijd</a:t>
            </a:r>
            <a:r>
              <a:rPr lang="en-US" dirty="0"/>
              <a:t> </a:t>
            </a:r>
            <a:r>
              <a:rPr lang="en-US" dirty="0" err="1"/>
              <a:t>indelen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Nadeel</a:t>
            </a:r>
            <a:r>
              <a:rPr lang="en-US" dirty="0"/>
              <a:t> </a:t>
            </a:r>
            <a:r>
              <a:rPr lang="en-US" dirty="0" err="1"/>
              <a:t>thuis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: minder contact met </a:t>
            </a:r>
            <a:r>
              <a:rPr lang="en-US" dirty="0" err="1"/>
              <a:t>collega’s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Nadeel</a:t>
            </a:r>
            <a:r>
              <a:rPr lang="en-US" dirty="0"/>
              <a:t> </a:t>
            </a:r>
            <a:r>
              <a:rPr lang="en-US" dirty="0" err="1"/>
              <a:t>thuis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: </a:t>
            </a:r>
            <a:r>
              <a:rPr lang="en-US" dirty="0" err="1"/>
              <a:t>werkgever</a:t>
            </a:r>
            <a:r>
              <a:rPr lang="en-US" dirty="0"/>
              <a:t> heft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zicht</a:t>
            </a:r>
            <a:r>
              <a:rPr lang="en-US" dirty="0"/>
              <a:t>/ minder </a:t>
            </a:r>
            <a:r>
              <a:rPr lang="en-US" dirty="0" err="1"/>
              <a:t>controle</a:t>
            </a:r>
            <a:r>
              <a:rPr lang="en-US" dirty="0"/>
              <a:t> op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werknemer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691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D9371F-0B08-2A07-2D7C-D38015C7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Flexwerken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5B964B-96E5-57E7-972B-AE4D11C9B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73" y="1825625"/>
            <a:ext cx="1199803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Flexwerken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specifieke</a:t>
            </a:r>
            <a:r>
              <a:rPr lang="en-US" dirty="0"/>
              <a:t> </a:t>
            </a:r>
            <a:r>
              <a:rPr lang="en-US" dirty="0" err="1"/>
              <a:t>vorm</a:t>
            </a:r>
            <a:r>
              <a:rPr lang="en-US" dirty="0"/>
              <a:t> van flexible </a:t>
            </a:r>
            <a:r>
              <a:rPr lang="en-US" dirty="0" err="1"/>
              <a:t>werken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Het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hierbij</a:t>
            </a:r>
            <a:r>
              <a:rPr lang="en-US" dirty="0"/>
              <a:t> om  ‘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vast contract’.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twee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flexwerkers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verbonden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, maar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in </a:t>
            </a:r>
            <a:r>
              <a:rPr lang="en-US" dirty="0" err="1"/>
              <a:t>vaste</a:t>
            </a:r>
            <a:r>
              <a:rPr lang="en-US" dirty="0"/>
              <a:t> </a:t>
            </a:r>
            <a:r>
              <a:rPr lang="en-US" dirty="0" err="1"/>
              <a:t>dienst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Betreft</a:t>
            </a:r>
            <a:r>
              <a:rPr lang="en-US" sz="2400" dirty="0"/>
              <a:t> </a:t>
            </a:r>
            <a:r>
              <a:rPr lang="en-US" sz="2400" dirty="0" err="1"/>
              <a:t>tijdelijk</a:t>
            </a:r>
            <a:r>
              <a:rPr lang="en-US" sz="2400" dirty="0"/>
              <a:t> </a:t>
            </a:r>
            <a:r>
              <a:rPr lang="en-US" sz="2400" dirty="0" err="1"/>
              <a:t>werk</a:t>
            </a:r>
            <a:r>
              <a:rPr lang="en-US" sz="2400" dirty="0"/>
              <a:t>. Ook </a:t>
            </a:r>
            <a:r>
              <a:rPr lang="en-US" sz="2400" dirty="0" err="1"/>
              <a:t>oproep</a:t>
            </a:r>
            <a:r>
              <a:rPr lang="en-US" sz="2400" dirty="0"/>
              <a:t>-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uitzendkrachten</a:t>
            </a:r>
            <a:r>
              <a:rPr lang="en-US" sz="2400" dirty="0"/>
              <a:t> </a:t>
            </a:r>
            <a:r>
              <a:rPr lang="en-US" sz="2400" dirty="0" err="1"/>
              <a:t>vallen</a:t>
            </a:r>
            <a:r>
              <a:rPr lang="en-US" sz="2400" dirty="0"/>
              <a:t> </a:t>
            </a:r>
            <a:r>
              <a:rPr lang="en-US" sz="2400" dirty="0" err="1"/>
              <a:t>hieronder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  Worden </a:t>
            </a:r>
            <a:r>
              <a:rPr lang="en-US" sz="2400" dirty="0" err="1"/>
              <a:t>ingezet</a:t>
            </a:r>
            <a:r>
              <a:rPr lang="en-US" sz="2400" dirty="0"/>
              <a:t> </a:t>
            </a:r>
            <a:r>
              <a:rPr lang="en-US" sz="2400" dirty="0" err="1"/>
              <a:t>bij</a:t>
            </a:r>
            <a:r>
              <a:rPr lang="en-US" sz="2400" dirty="0"/>
              <a:t> </a:t>
            </a:r>
            <a:r>
              <a:rPr lang="en-US" sz="2400" dirty="0" err="1"/>
              <a:t>drukke</a:t>
            </a:r>
            <a:r>
              <a:rPr lang="en-US" sz="2400" dirty="0"/>
              <a:t> </a:t>
            </a:r>
            <a:r>
              <a:rPr lang="en-US" sz="2400" dirty="0" err="1"/>
              <a:t>periodes</a:t>
            </a:r>
            <a:r>
              <a:rPr lang="en-US" sz="2400" dirty="0"/>
              <a:t> of </a:t>
            </a:r>
            <a:r>
              <a:rPr lang="en-US" sz="2400" dirty="0" err="1"/>
              <a:t>ziekte</a:t>
            </a:r>
            <a:r>
              <a:rPr lang="en-US" sz="2400" dirty="0"/>
              <a:t> van </a:t>
            </a:r>
            <a:r>
              <a:rPr lang="en-US" sz="2400" dirty="0" err="1"/>
              <a:t>vaste</a:t>
            </a:r>
            <a:r>
              <a:rPr lang="en-US" sz="2400" dirty="0"/>
              <a:t> </a:t>
            </a:r>
            <a:r>
              <a:rPr lang="en-US" sz="2400" dirty="0" err="1"/>
              <a:t>werknemers</a:t>
            </a:r>
            <a:r>
              <a:rPr lang="en-US" sz="2400" dirty="0"/>
              <a:t>).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zelfstandig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, </a:t>
            </a:r>
            <a:r>
              <a:rPr lang="en-US" dirty="0" err="1"/>
              <a:t>werken</a:t>
            </a:r>
            <a:r>
              <a:rPr lang="en-US" dirty="0"/>
              <a:t> Meestal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meerdere</a:t>
            </a:r>
            <a:r>
              <a:rPr lang="en-US" dirty="0"/>
              <a:t> </a:t>
            </a:r>
            <a:r>
              <a:rPr lang="en-US" dirty="0" err="1"/>
              <a:t>opdrachtgevers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Ze </a:t>
            </a:r>
            <a:r>
              <a:rPr lang="en-US" dirty="0" err="1"/>
              <a:t>heten</a:t>
            </a:r>
            <a:r>
              <a:rPr lang="en-US" dirty="0"/>
              <a:t> ‘ </a:t>
            </a:r>
            <a:r>
              <a:rPr lang="en-US" dirty="0" err="1"/>
              <a:t>ZZP’ers</a:t>
            </a:r>
            <a:r>
              <a:rPr lang="en-US" dirty="0"/>
              <a:t>’;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Zelfstandigen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Personeel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Zij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afhankelijk</a:t>
            </a:r>
            <a:r>
              <a:rPr lang="en-US" dirty="0"/>
              <a:t> van </a:t>
            </a:r>
            <a:r>
              <a:rPr lang="en-US" dirty="0" err="1"/>
              <a:t>opdrachten</a:t>
            </a:r>
            <a:r>
              <a:rPr lang="en-US" dirty="0"/>
              <a:t> van </a:t>
            </a:r>
            <a:r>
              <a:rPr lang="en-US" dirty="0" err="1"/>
              <a:t>werkgevers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752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B9B54-90CE-3315-1B83-129195CEE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/>
          <a:lstStyle/>
          <a:p>
            <a:r>
              <a:rPr lang="en-US" dirty="0" err="1"/>
              <a:t>Automatisering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digitalisering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88F5D0-BD81-39E9-9CF6-95D5A0363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2736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Steeds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geautomatiseerd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dan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overgenomen</a:t>
            </a:r>
            <a:r>
              <a:rPr lang="en-US" dirty="0"/>
              <a:t> door computers of </a:t>
            </a:r>
            <a:r>
              <a:rPr lang="en-US" dirty="0" err="1"/>
              <a:t>computergestuurde</a:t>
            </a:r>
            <a:r>
              <a:rPr lang="en-US" dirty="0"/>
              <a:t> machines </a:t>
            </a:r>
            <a:r>
              <a:rPr lang="en-US" dirty="0" err="1"/>
              <a:t>en</a:t>
            </a:r>
            <a:r>
              <a:rPr lang="en-US" dirty="0"/>
              <a:t> robots.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Zo </a:t>
            </a:r>
            <a:r>
              <a:rPr lang="en-US" dirty="0" err="1"/>
              <a:t>kennen</a:t>
            </a:r>
            <a:r>
              <a:rPr lang="en-US" dirty="0"/>
              <a:t> we: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Industriële</a:t>
            </a:r>
            <a:r>
              <a:rPr lang="en-US" dirty="0"/>
              <a:t> </a:t>
            </a:r>
            <a:r>
              <a:rPr lang="en-US" dirty="0" err="1"/>
              <a:t>automatisering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</a:t>
            </a:r>
            <a:r>
              <a:rPr lang="en-US" sz="2100" dirty="0" err="1"/>
              <a:t>Positief</a:t>
            </a:r>
            <a:r>
              <a:rPr lang="en-US" sz="2100" dirty="0"/>
              <a:t>: </a:t>
            </a:r>
            <a:r>
              <a:rPr lang="en-US" sz="2100" dirty="0" err="1"/>
              <a:t>zwaar</a:t>
            </a:r>
            <a:r>
              <a:rPr lang="en-US" sz="2100" dirty="0"/>
              <a:t>, </a:t>
            </a:r>
            <a:r>
              <a:rPr lang="en-US" sz="2100" dirty="0" err="1"/>
              <a:t>saai</a:t>
            </a:r>
            <a:r>
              <a:rPr lang="en-US" sz="2100" dirty="0"/>
              <a:t>, </a:t>
            </a:r>
            <a:r>
              <a:rPr lang="en-US" sz="2100" dirty="0" err="1"/>
              <a:t>vuil</a:t>
            </a:r>
            <a:r>
              <a:rPr lang="en-US" sz="2100" dirty="0"/>
              <a:t> </a:t>
            </a:r>
            <a:r>
              <a:rPr lang="en-US" sz="2100" dirty="0" err="1"/>
              <a:t>en</a:t>
            </a:r>
            <a:r>
              <a:rPr lang="en-US" sz="2100" dirty="0"/>
              <a:t> </a:t>
            </a:r>
            <a:r>
              <a:rPr lang="en-US" sz="2100" dirty="0" err="1"/>
              <a:t>ongezond</a:t>
            </a:r>
            <a:r>
              <a:rPr lang="en-US" sz="2100" dirty="0"/>
              <a:t> </a:t>
            </a:r>
            <a:r>
              <a:rPr lang="en-US" sz="2100" dirty="0" err="1"/>
              <a:t>werk</a:t>
            </a:r>
            <a:r>
              <a:rPr lang="en-US" sz="2100" dirty="0"/>
              <a:t> door machines.</a:t>
            </a:r>
            <a:br>
              <a:rPr lang="en-US" sz="2100" dirty="0"/>
            </a:br>
            <a:r>
              <a:rPr lang="en-US" sz="2100" dirty="0"/>
              <a:t>  </a:t>
            </a:r>
            <a:r>
              <a:rPr lang="en-US" sz="2100" dirty="0" err="1"/>
              <a:t>Negatief</a:t>
            </a:r>
            <a:r>
              <a:rPr lang="en-US" sz="2100" dirty="0"/>
              <a:t>: </a:t>
            </a:r>
            <a:r>
              <a:rPr lang="en-US" sz="2100" dirty="0" err="1"/>
              <a:t>verlies</a:t>
            </a:r>
            <a:r>
              <a:rPr lang="en-US" sz="2100" dirty="0"/>
              <a:t> </a:t>
            </a:r>
            <a:r>
              <a:rPr lang="en-US" sz="2100" dirty="0" err="1"/>
              <a:t>aan</a:t>
            </a:r>
            <a:r>
              <a:rPr lang="en-US" sz="2100" dirty="0"/>
              <a:t> </a:t>
            </a:r>
            <a:r>
              <a:rPr lang="en-US" sz="2100" dirty="0" err="1"/>
              <a:t>banen</a:t>
            </a:r>
            <a:r>
              <a:rPr lang="en-US" sz="2100" dirty="0"/>
              <a:t>, minder </a:t>
            </a:r>
            <a:r>
              <a:rPr lang="en-US" sz="2100" dirty="0" err="1"/>
              <a:t>lichaamsbeweging</a:t>
            </a:r>
            <a:r>
              <a:rPr lang="en-US" sz="2100" dirty="0"/>
              <a:t> </a:t>
            </a:r>
            <a:r>
              <a:rPr lang="en-US" sz="2100" dirty="0" err="1"/>
              <a:t>en</a:t>
            </a:r>
            <a:r>
              <a:rPr lang="en-US" sz="2100" dirty="0"/>
              <a:t> </a:t>
            </a:r>
            <a:r>
              <a:rPr lang="en-US" sz="2100" dirty="0" err="1"/>
              <a:t>dus</a:t>
            </a:r>
            <a:r>
              <a:rPr lang="en-US" sz="2100" dirty="0"/>
              <a:t> </a:t>
            </a:r>
            <a:r>
              <a:rPr lang="en-US" sz="2100" dirty="0" err="1"/>
              <a:t>meer</a:t>
            </a:r>
            <a:r>
              <a:rPr lang="en-US" sz="2100" dirty="0"/>
              <a:t> </a:t>
            </a:r>
            <a:r>
              <a:rPr lang="en-US" sz="2100" dirty="0" err="1"/>
              <a:t>fysieke</a:t>
            </a:r>
            <a:r>
              <a:rPr lang="en-US" sz="2100" dirty="0"/>
              <a:t>    </a:t>
            </a:r>
            <a:br>
              <a:rPr lang="en-US" sz="2100" dirty="0"/>
            </a:br>
            <a:r>
              <a:rPr lang="en-US" sz="2100" dirty="0"/>
              <a:t>  </a:t>
            </a:r>
            <a:r>
              <a:rPr lang="en-US" sz="2100" dirty="0" err="1"/>
              <a:t>klachten</a:t>
            </a:r>
            <a:r>
              <a:rPr lang="en-US" sz="2100" dirty="0"/>
              <a:t> </a:t>
            </a:r>
            <a:r>
              <a:rPr lang="en-US" sz="2100" dirty="0" err="1"/>
              <a:t>bij</a:t>
            </a:r>
            <a:r>
              <a:rPr lang="en-US" sz="2100" dirty="0"/>
              <a:t> </a:t>
            </a:r>
            <a:r>
              <a:rPr lang="en-US" sz="2100" dirty="0" err="1"/>
              <a:t>werknemers</a:t>
            </a:r>
            <a:r>
              <a:rPr lang="en-US" sz="2100" dirty="0"/>
              <a:t>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Automatisering</a:t>
            </a:r>
            <a:r>
              <a:rPr lang="en-US" dirty="0"/>
              <a:t> in de </a:t>
            </a:r>
            <a:r>
              <a:rPr lang="en-US" dirty="0" err="1"/>
              <a:t>dienstverlening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</a:t>
            </a:r>
            <a:r>
              <a:rPr lang="en-US" sz="2100" dirty="0" err="1"/>
              <a:t>Gebruik</a:t>
            </a:r>
            <a:r>
              <a:rPr lang="en-US" sz="2100" dirty="0"/>
              <a:t> van </a:t>
            </a:r>
            <a:r>
              <a:rPr lang="en-US" sz="2100" dirty="0" err="1"/>
              <a:t>programma’s</a:t>
            </a:r>
            <a:r>
              <a:rPr lang="en-US" sz="2100" dirty="0"/>
              <a:t> </a:t>
            </a:r>
            <a:r>
              <a:rPr lang="en-US" sz="2100" dirty="0" err="1"/>
              <a:t>als</a:t>
            </a:r>
            <a:r>
              <a:rPr lang="en-US" sz="2100" dirty="0"/>
              <a:t> Word </a:t>
            </a:r>
            <a:r>
              <a:rPr lang="en-US" sz="2100" dirty="0" err="1"/>
              <a:t>en</a:t>
            </a:r>
            <a:r>
              <a:rPr lang="en-US" sz="2100" dirty="0"/>
              <a:t> Excel </a:t>
            </a:r>
            <a:r>
              <a:rPr lang="en-US" sz="2100" dirty="0" err="1"/>
              <a:t>voor</a:t>
            </a:r>
            <a:r>
              <a:rPr lang="en-US" sz="2100" dirty="0"/>
              <a:t> </a:t>
            </a:r>
            <a:r>
              <a:rPr lang="en-US" sz="2100" dirty="0" err="1"/>
              <a:t>kantoorwerk</a:t>
            </a:r>
            <a:r>
              <a:rPr lang="en-US" sz="2100" dirty="0"/>
              <a:t> </a:t>
            </a:r>
            <a:r>
              <a:rPr lang="en-US" sz="2100" dirty="0" err="1"/>
              <a:t>maakt</a:t>
            </a:r>
            <a:r>
              <a:rPr lang="en-US" sz="2100" dirty="0"/>
              <a:t> </a:t>
            </a:r>
            <a:r>
              <a:rPr lang="en-US" sz="2100" dirty="0" err="1"/>
              <a:t>alles</a:t>
            </a:r>
            <a:r>
              <a:rPr lang="en-US" sz="2100" dirty="0"/>
              <a:t> </a:t>
            </a:r>
            <a:r>
              <a:rPr lang="en-US" sz="2100" dirty="0" err="1"/>
              <a:t>sneller</a:t>
            </a:r>
            <a:r>
              <a:rPr lang="en-US" sz="2100" dirty="0"/>
              <a:t> </a:t>
            </a:r>
            <a:r>
              <a:rPr lang="en-US" sz="2100" dirty="0" err="1"/>
              <a:t>en</a:t>
            </a:r>
            <a:r>
              <a:rPr lang="en-US" sz="2100" dirty="0"/>
              <a:t> </a:t>
            </a:r>
            <a:r>
              <a:rPr lang="en-US" sz="2100" dirty="0" err="1"/>
              <a:t>efficiënter</a:t>
            </a:r>
            <a:r>
              <a:rPr lang="en-US" sz="2100" dirty="0"/>
              <a:t>.</a:t>
            </a:r>
            <a:br>
              <a:rPr lang="en-US" sz="2100" dirty="0"/>
            </a:br>
            <a:r>
              <a:rPr lang="en-US" sz="2100" dirty="0"/>
              <a:t>    </a:t>
            </a:r>
            <a:r>
              <a:rPr lang="en-US" sz="2100" dirty="0" err="1"/>
              <a:t>Gebruik</a:t>
            </a:r>
            <a:r>
              <a:rPr lang="en-US" sz="2100" dirty="0"/>
              <a:t> van </a:t>
            </a:r>
            <a:r>
              <a:rPr lang="en-US" sz="2100" dirty="0" err="1"/>
              <a:t>boekhoudkundige</a:t>
            </a:r>
            <a:r>
              <a:rPr lang="en-US" sz="2100" dirty="0"/>
              <a:t> </a:t>
            </a:r>
            <a:r>
              <a:rPr lang="en-US" sz="2100" dirty="0" err="1"/>
              <a:t>programma’s</a:t>
            </a:r>
            <a:r>
              <a:rPr lang="en-US" sz="2100" dirty="0"/>
              <a:t> die </a:t>
            </a:r>
            <a:r>
              <a:rPr lang="en-US" sz="2100" dirty="0" err="1"/>
              <a:t>snel</a:t>
            </a:r>
            <a:r>
              <a:rPr lang="en-US" sz="2100" dirty="0"/>
              <a:t> </a:t>
            </a:r>
            <a:r>
              <a:rPr lang="en-US" sz="2100" dirty="0" err="1"/>
              <a:t>overzichten</a:t>
            </a:r>
            <a:r>
              <a:rPr lang="en-US" sz="2100" dirty="0"/>
              <a:t> </a:t>
            </a:r>
            <a:r>
              <a:rPr lang="en-US" sz="2100" dirty="0" err="1"/>
              <a:t>geven</a:t>
            </a:r>
            <a:r>
              <a:rPr lang="en-US" sz="2100" dirty="0"/>
              <a:t>.</a:t>
            </a:r>
            <a:br>
              <a:rPr lang="en-US" sz="2100" dirty="0"/>
            </a:br>
            <a:r>
              <a:rPr lang="en-US" sz="2100" dirty="0"/>
              <a:t>    Robots die </a:t>
            </a:r>
            <a:r>
              <a:rPr lang="en-US" sz="2100" dirty="0" err="1"/>
              <a:t>aan</a:t>
            </a:r>
            <a:r>
              <a:rPr lang="en-US" sz="2100" dirty="0"/>
              <a:t> de </a:t>
            </a:r>
            <a:r>
              <a:rPr lang="en-US" sz="2100" dirty="0" err="1"/>
              <a:t>telefoon</a:t>
            </a:r>
            <a:r>
              <a:rPr lang="en-US" sz="2100" dirty="0"/>
              <a:t> </a:t>
            </a:r>
            <a:r>
              <a:rPr lang="en-US" sz="2100" dirty="0" err="1"/>
              <a:t>klanten</a:t>
            </a:r>
            <a:r>
              <a:rPr lang="en-US" sz="2100" dirty="0"/>
              <a:t> </a:t>
            </a:r>
            <a:r>
              <a:rPr lang="en-US" sz="2100" dirty="0" err="1"/>
              <a:t>te</a:t>
            </a:r>
            <a:r>
              <a:rPr lang="en-US" sz="2100" dirty="0"/>
              <a:t> word </a:t>
            </a:r>
            <a:r>
              <a:rPr lang="en-US" sz="2100" dirty="0" err="1"/>
              <a:t>staan</a:t>
            </a:r>
            <a:r>
              <a:rPr lang="en-US" sz="2100" dirty="0"/>
              <a:t>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Digitale</a:t>
            </a:r>
            <a:r>
              <a:rPr lang="en-US" dirty="0"/>
              <a:t> </a:t>
            </a:r>
            <a:r>
              <a:rPr lang="en-US" dirty="0" err="1"/>
              <a:t>automatisering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</a:t>
            </a:r>
            <a:r>
              <a:rPr lang="en-US" sz="1800" dirty="0" err="1"/>
              <a:t>Digitaal</a:t>
            </a:r>
            <a:r>
              <a:rPr lang="en-US" sz="1800" dirty="0"/>
              <a:t> </a:t>
            </a:r>
            <a:r>
              <a:rPr lang="en-US" sz="1800" dirty="0" err="1"/>
              <a:t>opslaan</a:t>
            </a:r>
            <a:r>
              <a:rPr lang="en-US" sz="1800" dirty="0"/>
              <a:t> van </a:t>
            </a:r>
            <a:r>
              <a:rPr lang="en-US" sz="1800" dirty="0" err="1"/>
              <a:t>allerlei</a:t>
            </a:r>
            <a:r>
              <a:rPr lang="en-US" sz="1800" dirty="0"/>
              <a:t> </a:t>
            </a:r>
            <a:r>
              <a:rPr lang="en-US" sz="1800" dirty="0" err="1"/>
              <a:t>informatie</a:t>
            </a:r>
            <a:r>
              <a:rPr lang="en-US" sz="1800" dirty="0"/>
              <a:t> die overall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snel</a:t>
            </a:r>
            <a:r>
              <a:rPr lang="en-US" sz="1800" dirty="0"/>
              <a:t> </a:t>
            </a:r>
            <a:r>
              <a:rPr lang="en-US" sz="1800" dirty="0" err="1"/>
              <a:t>oroepbaar</a:t>
            </a:r>
            <a:r>
              <a:rPr lang="en-US" sz="1800" dirty="0"/>
              <a:t> is.</a:t>
            </a:r>
            <a:br>
              <a:rPr lang="en-US" sz="1800" dirty="0"/>
            </a:br>
            <a:r>
              <a:rPr lang="en-US" sz="1800" dirty="0"/>
              <a:t>     Grote </a:t>
            </a:r>
            <a:r>
              <a:rPr lang="en-US" sz="1800" dirty="0" err="1"/>
              <a:t>winkelbedrijven</a:t>
            </a:r>
            <a:r>
              <a:rPr lang="en-US" sz="1800" dirty="0"/>
              <a:t> die met </a:t>
            </a:r>
            <a:r>
              <a:rPr lang="en-US" sz="1800" dirty="0" err="1"/>
              <a:t>spaarkaarten</a:t>
            </a:r>
            <a:r>
              <a:rPr lang="en-US" sz="1800" dirty="0"/>
              <a:t> </a:t>
            </a:r>
            <a:r>
              <a:rPr lang="en-US" sz="1800" dirty="0" err="1"/>
              <a:t>bijhouden</a:t>
            </a:r>
            <a:r>
              <a:rPr lang="en-US" sz="1800" dirty="0"/>
              <a:t> wat </a:t>
            </a:r>
            <a:r>
              <a:rPr lang="en-US" sz="1800" dirty="0" err="1"/>
              <a:t>klanten</a:t>
            </a:r>
            <a:r>
              <a:rPr lang="en-US" sz="1800" dirty="0"/>
              <a:t> (</a:t>
            </a:r>
            <a:r>
              <a:rPr lang="en-US" sz="1800" dirty="0" err="1"/>
              <a:t>wanneer</a:t>
            </a:r>
            <a:r>
              <a:rPr lang="en-US" sz="1800" dirty="0"/>
              <a:t>) </a:t>
            </a:r>
            <a:r>
              <a:rPr lang="en-US" sz="1800" dirty="0" err="1"/>
              <a:t>kopen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wie</a:t>
            </a:r>
            <a:r>
              <a:rPr lang="en-US" sz="1800" dirty="0"/>
              <a:t> </a:t>
            </a:r>
            <a:r>
              <a:rPr lang="en-US" sz="1800" dirty="0" err="1"/>
              <a:t>hun</a:t>
            </a:r>
            <a:r>
              <a:rPr lang="en-US" sz="1800" dirty="0"/>
              <a:t> </a:t>
            </a:r>
            <a:r>
              <a:rPr lang="en-US" sz="1800" dirty="0" err="1"/>
              <a:t>klanten</a:t>
            </a:r>
            <a:r>
              <a:rPr lang="en-US" sz="1800" dirty="0"/>
              <a:t> </a:t>
            </a:r>
            <a:r>
              <a:rPr lang="en-US" sz="1800" dirty="0" err="1"/>
              <a:t>zijn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     </a:t>
            </a:r>
            <a:r>
              <a:rPr lang="en-US" sz="1800" dirty="0" err="1"/>
              <a:t>Voordeel</a:t>
            </a:r>
            <a:r>
              <a:rPr lang="en-US" sz="1800" dirty="0"/>
              <a:t>: </a:t>
            </a:r>
            <a:r>
              <a:rPr lang="en-US" sz="1800" dirty="0" err="1"/>
              <a:t>veel</a:t>
            </a:r>
            <a:r>
              <a:rPr lang="en-US" sz="1800" dirty="0"/>
              <a:t> </a:t>
            </a:r>
            <a:r>
              <a:rPr lang="en-US" sz="1800" dirty="0" err="1"/>
              <a:t>informatie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</a:t>
            </a:r>
            <a:r>
              <a:rPr lang="en-US" sz="1800" dirty="0" err="1"/>
              <a:t>worden</a:t>
            </a:r>
            <a:r>
              <a:rPr lang="en-US" sz="1800" dirty="0"/>
              <a:t> </a:t>
            </a:r>
            <a:r>
              <a:rPr lang="en-US" sz="1800" dirty="0" err="1"/>
              <a:t>opgeslagen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</a:t>
            </a:r>
            <a:r>
              <a:rPr lang="en-US" sz="1800" dirty="0" err="1"/>
              <a:t>nieuwe</a:t>
            </a:r>
            <a:r>
              <a:rPr lang="en-US" sz="1800" dirty="0"/>
              <a:t> </a:t>
            </a:r>
            <a:r>
              <a:rPr lang="en-US" sz="1800" dirty="0" err="1"/>
              <a:t>doelen</a:t>
            </a:r>
            <a:r>
              <a:rPr lang="en-US" sz="1800" dirty="0"/>
              <a:t> </a:t>
            </a:r>
            <a:r>
              <a:rPr lang="en-US" sz="1800" dirty="0" err="1"/>
              <a:t>worden</a:t>
            </a:r>
            <a:r>
              <a:rPr lang="en-US" sz="1800" dirty="0"/>
              <a:t> </a:t>
            </a:r>
            <a:r>
              <a:rPr lang="en-US" sz="1800" dirty="0" err="1"/>
              <a:t>gebruikt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      </a:t>
            </a:r>
            <a:r>
              <a:rPr lang="en-US" sz="1800" dirty="0" err="1"/>
              <a:t>Nadeel</a:t>
            </a:r>
            <a:r>
              <a:rPr lang="en-US" sz="1800" dirty="0"/>
              <a:t>: </a:t>
            </a:r>
            <a:r>
              <a:rPr lang="en-US" sz="1800" dirty="0" err="1"/>
              <a:t>privacyschending</a:t>
            </a:r>
            <a:r>
              <a:rPr lang="en-US" sz="1800" dirty="0"/>
              <a:t> van burgers, </a:t>
            </a:r>
            <a:r>
              <a:rPr lang="en-US" sz="1800" dirty="0" err="1"/>
              <a:t>zoals</a:t>
            </a:r>
            <a:r>
              <a:rPr lang="en-US" sz="1800" dirty="0"/>
              <a:t> </a:t>
            </a:r>
            <a:r>
              <a:rPr lang="en-US" sz="1800" dirty="0" err="1"/>
              <a:t>consumenten</a:t>
            </a:r>
            <a:r>
              <a:rPr lang="en-US" sz="1800" dirty="0"/>
              <a:t> of </a:t>
            </a:r>
            <a:r>
              <a:rPr lang="en-US" sz="1800" dirty="0" err="1"/>
              <a:t>leerlingen</a:t>
            </a:r>
            <a:r>
              <a:rPr lang="en-US" sz="1800" dirty="0"/>
              <a:t> op </a:t>
            </a:r>
            <a:r>
              <a:rPr lang="en-US" sz="1800" dirty="0" err="1"/>
              <a:t>scholen</a:t>
            </a:r>
            <a:r>
              <a:rPr lang="en-US" sz="1800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1622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3F9E8C-178B-DCBE-A1D9-6053B813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Arbeidsmarkt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D68A21-3535-634C-1D1B-4E3C271E0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522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Arbeidsmarkt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de </a:t>
            </a:r>
            <a:r>
              <a:rPr lang="en-US" dirty="0" err="1"/>
              <a:t>vraag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arbeidskrachten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aanbod</a:t>
            </a:r>
            <a:r>
              <a:rPr lang="en-US" dirty="0"/>
              <a:t> van </a:t>
            </a:r>
            <a:r>
              <a:rPr lang="en-US" dirty="0" err="1"/>
              <a:t>krachten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Vraag naar arbeidskrachten: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“ alle mensen die nodig zijn om het werk in de samenleving uit te voeren”.</a:t>
            </a:r>
            <a:br>
              <a:rPr lang="nl-NL" dirty="0"/>
            </a:br>
            <a:r>
              <a:rPr lang="nl-NL" dirty="0"/>
              <a:t>De totale behoefte aan arbeidskrachten bij alle werkgevers noemen we</a:t>
            </a:r>
            <a:br>
              <a:rPr lang="nl-NL" dirty="0"/>
            </a:br>
            <a:r>
              <a:rPr lang="nl-NL" dirty="0"/>
              <a:t>“</a:t>
            </a:r>
            <a:r>
              <a:rPr lang="nl-NL" b="1" dirty="0"/>
              <a:t>werkgelegenheid</a:t>
            </a:r>
            <a:r>
              <a:rPr lang="nl-NL" dirty="0"/>
              <a:t>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dirty="0" err="1"/>
              <a:t>Aanbod</a:t>
            </a:r>
            <a:r>
              <a:rPr lang="en-US" dirty="0"/>
              <a:t> van </a:t>
            </a:r>
            <a:r>
              <a:rPr lang="en-US" dirty="0" err="1"/>
              <a:t>arbeidskrachten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Alle </a:t>
            </a:r>
            <a:r>
              <a:rPr lang="en-US" dirty="0" err="1"/>
              <a:t>personen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de 15 </a:t>
            </a:r>
            <a:r>
              <a:rPr lang="en-US" dirty="0" err="1"/>
              <a:t>en</a:t>
            </a:r>
            <a:r>
              <a:rPr lang="en-US" dirty="0"/>
              <a:t> 75 </a:t>
            </a:r>
            <a:r>
              <a:rPr lang="en-US" dirty="0" err="1"/>
              <a:t>jaar</a:t>
            </a:r>
            <a:r>
              <a:rPr lang="en-US" dirty="0"/>
              <a:t> die minimal 12 </a:t>
            </a:r>
            <a:r>
              <a:rPr lang="en-US" dirty="0" err="1"/>
              <a:t>uur</a:t>
            </a:r>
            <a:r>
              <a:rPr lang="en-US" dirty="0"/>
              <a:t> per week </a:t>
            </a:r>
            <a:r>
              <a:rPr lang="en-US" dirty="0" err="1"/>
              <a:t>werken</a:t>
            </a:r>
            <a:r>
              <a:rPr lang="en-US" dirty="0"/>
              <a:t> of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beschikbaar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”.</a:t>
            </a:r>
            <a:br>
              <a:rPr lang="en-US" dirty="0"/>
            </a:b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vormen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 de ‘ </a:t>
            </a:r>
            <a:r>
              <a:rPr lang="en-US" b="1" dirty="0" err="1"/>
              <a:t>beroepsbevolking</a:t>
            </a:r>
            <a:r>
              <a:rPr lang="en-US" dirty="0"/>
              <a:t>’.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beroepsbevolking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zo </a:t>
            </a:r>
            <a:r>
              <a:rPr lang="en-US" dirty="0" err="1"/>
              <a:t>een</a:t>
            </a:r>
            <a:r>
              <a:rPr lang="en-US" dirty="0"/>
              <a:t> 9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zoeken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641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F61D97-B2F9-D59E-DF71-ACDC2918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Arbeidsverdeling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DEC0F3-4D53-E58D-F316-50D994B8B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arbeidsmarkt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duizenden</a:t>
            </a:r>
            <a:r>
              <a:rPr lang="en-US" dirty="0"/>
              <a:t> </a:t>
            </a:r>
            <a:r>
              <a:rPr lang="en-US" dirty="0" err="1"/>
              <a:t>beroepen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bedrijven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spreken</a:t>
            </a:r>
            <a:r>
              <a:rPr lang="en-US" dirty="0"/>
              <a:t> </a:t>
            </a: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van ‘ </a:t>
            </a:r>
            <a:r>
              <a:rPr lang="en-US" b="1" dirty="0" err="1"/>
              <a:t>arbeidsverdeling</a:t>
            </a:r>
            <a:r>
              <a:rPr lang="en-US" dirty="0"/>
              <a:t>’.</a:t>
            </a:r>
          </a:p>
          <a:p>
            <a:pPr marL="0" indent="0">
              <a:buNone/>
            </a:pPr>
            <a:r>
              <a:rPr lang="en-US" sz="2400" dirty="0"/>
              <a:t>“ Het </a:t>
            </a:r>
            <a:r>
              <a:rPr lang="en-US" sz="2400" dirty="0" err="1"/>
              <a:t>verdelen</a:t>
            </a:r>
            <a:r>
              <a:rPr lang="en-US" sz="2400" dirty="0"/>
              <a:t> van </a:t>
            </a:r>
            <a:r>
              <a:rPr lang="en-US" sz="2400" dirty="0" err="1"/>
              <a:t>werk</a:t>
            </a:r>
            <a:r>
              <a:rPr lang="en-US" sz="2400" dirty="0"/>
              <a:t> over </a:t>
            </a:r>
            <a:r>
              <a:rPr lang="en-US" sz="2400" dirty="0" err="1"/>
              <a:t>personen</a:t>
            </a:r>
            <a:r>
              <a:rPr lang="en-US" sz="2400" dirty="0"/>
              <a:t>, </a:t>
            </a:r>
            <a:r>
              <a:rPr lang="en-US" sz="2400" dirty="0" err="1"/>
              <a:t>beroepen</a:t>
            </a:r>
            <a:r>
              <a:rPr lang="en-US" sz="2400" dirty="0"/>
              <a:t>, </a:t>
            </a:r>
            <a:r>
              <a:rPr lang="en-US" sz="2400" dirty="0" err="1"/>
              <a:t>functies</a:t>
            </a:r>
            <a:r>
              <a:rPr lang="en-US" sz="2400" dirty="0"/>
              <a:t>, </a:t>
            </a:r>
            <a:r>
              <a:rPr lang="en-US" sz="2400" dirty="0" err="1"/>
              <a:t>bedrijven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bedrijfstakken</a:t>
            </a:r>
            <a:r>
              <a:rPr lang="en-US" sz="2400" dirty="0"/>
              <a:t>”.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861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07B0F-E51B-F9E3-8A2C-F0F9DB02E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Arbeidssectoren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13768B-EE94-E6A0-C6A6-3E0D3F9FC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alle </a:t>
            </a:r>
            <a:r>
              <a:rPr lang="en-US" dirty="0" err="1"/>
              <a:t>beroepen</a:t>
            </a:r>
            <a:r>
              <a:rPr lang="en-US" dirty="0"/>
              <a:t> </a:t>
            </a:r>
            <a:r>
              <a:rPr lang="en-US" dirty="0" err="1"/>
              <a:t>indelen</a:t>
            </a:r>
            <a:r>
              <a:rPr lang="en-US" dirty="0"/>
              <a:t> in vier </a:t>
            </a:r>
            <a:r>
              <a:rPr lang="en-US" dirty="0" err="1"/>
              <a:t>sectoren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primaire</a:t>
            </a:r>
            <a:r>
              <a:rPr lang="en-US" dirty="0"/>
              <a:t> sector: </a:t>
            </a:r>
            <a:r>
              <a:rPr lang="en-US" dirty="0" err="1"/>
              <a:t>leveren</a:t>
            </a:r>
            <a:r>
              <a:rPr lang="en-US" dirty="0"/>
              <a:t> </a:t>
            </a:r>
            <a:r>
              <a:rPr lang="en-US" dirty="0" err="1"/>
              <a:t>grondstoffen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voedsel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secundaire</a:t>
            </a:r>
            <a:r>
              <a:rPr lang="en-US" dirty="0"/>
              <a:t> sector: de </a:t>
            </a:r>
            <a:r>
              <a:rPr lang="en-US" dirty="0" err="1"/>
              <a:t>industrie</a:t>
            </a:r>
            <a:r>
              <a:rPr lang="en-US" dirty="0"/>
              <a:t> (die de </a:t>
            </a:r>
            <a:r>
              <a:rPr lang="en-US" dirty="0" err="1"/>
              <a:t>grondstoffen</a:t>
            </a:r>
            <a:r>
              <a:rPr lang="en-US" dirty="0"/>
              <a:t> </a:t>
            </a:r>
            <a:r>
              <a:rPr lang="en-US" dirty="0" err="1"/>
              <a:t>verwerken</a:t>
            </a:r>
            <a:r>
              <a:rPr lang="en-US" dirty="0"/>
              <a:t>).</a:t>
            </a:r>
            <a:br>
              <a:rPr lang="en-US" dirty="0"/>
            </a:br>
            <a:r>
              <a:rPr lang="en-US" dirty="0"/>
              <a:t>                                    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autofabrieken</a:t>
            </a:r>
            <a:r>
              <a:rPr lang="en-US" dirty="0"/>
              <a:t>, </a:t>
            </a:r>
            <a:r>
              <a:rPr lang="en-US" dirty="0" err="1"/>
              <a:t>verffabrieken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                            </a:t>
            </a:r>
            <a:r>
              <a:rPr lang="en-US" dirty="0" err="1"/>
              <a:t>bouwnijverheid,gasbedrijven</a:t>
            </a:r>
            <a:r>
              <a:rPr lang="en-US" dirty="0"/>
              <a:t>, </a:t>
            </a:r>
            <a:r>
              <a:rPr lang="en-US" dirty="0" err="1"/>
              <a:t>waterbedrijven</a:t>
            </a:r>
            <a:r>
              <a:rPr lang="en-US" dirty="0"/>
              <a:t>, </a:t>
            </a:r>
            <a:r>
              <a:rPr lang="en-US" dirty="0" err="1"/>
              <a:t>elektrabedrijven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tertiaire</a:t>
            </a:r>
            <a:r>
              <a:rPr lang="en-US" dirty="0"/>
              <a:t> sector: de </a:t>
            </a:r>
            <a:r>
              <a:rPr lang="en-US" dirty="0" err="1"/>
              <a:t>commerciële</a:t>
            </a:r>
            <a:r>
              <a:rPr lang="en-US" dirty="0"/>
              <a:t> </a:t>
            </a:r>
            <a:r>
              <a:rPr lang="en-US" dirty="0" err="1"/>
              <a:t>dienstverlening</a:t>
            </a:r>
            <a:r>
              <a:rPr lang="en-US" dirty="0"/>
              <a:t>, </a:t>
            </a:r>
            <a:r>
              <a:rPr lang="en-US" dirty="0" err="1"/>
              <a:t>verkoop</a:t>
            </a:r>
            <a:r>
              <a:rPr lang="en-US" dirty="0"/>
              <a:t> van </a:t>
            </a:r>
            <a:br>
              <a:rPr lang="en-US" dirty="0"/>
            </a:br>
            <a:r>
              <a:rPr lang="en-US" dirty="0"/>
              <a:t>                                   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                              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handel</a:t>
            </a:r>
            <a:r>
              <a:rPr lang="en-US" dirty="0"/>
              <a:t>, transport, </a:t>
            </a:r>
            <a:r>
              <a:rPr lang="en-US" dirty="0" err="1"/>
              <a:t>horeca</a:t>
            </a:r>
            <a:r>
              <a:rPr lang="en-US" dirty="0"/>
              <a:t>, </a:t>
            </a:r>
            <a:r>
              <a:rPr lang="en-US" dirty="0" err="1"/>
              <a:t>banken</a:t>
            </a:r>
            <a:r>
              <a:rPr lang="en-US" dirty="0"/>
              <a:t>, </a:t>
            </a:r>
            <a:r>
              <a:rPr lang="en-US" dirty="0" err="1"/>
              <a:t>reisbureaus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                            </a:t>
            </a:r>
            <a:r>
              <a:rPr lang="en-US" dirty="0" err="1"/>
              <a:t>reclamebureaus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verzekeringsbedrijven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quartaire</a:t>
            </a:r>
            <a:r>
              <a:rPr lang="en-US" dirty="0"/>
              <a:t> sector: de </a:t>
            </a:r>
            <a:r>
              <a:rPr lang="en-US" dirty="0" err="1"/>
              <a:t>overheidsinstanties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vormen</a:t>
            </a:r>
            <a:r>
              <a:rPr lang="en-US" dirty="0"/>
              <a:t> van  </a:t>
            </a:r>
            <a:br>
              <a:rPr lang="en-US" dirty="0"/>
            </a:br>
            <a:r>
              <a:rPr lang="en-US" dirty="0"/>
              <a:t>                                       </a:t>
            </a:r>
            <a:r>
              <a:rPr lang="en-US" dirty="0" err="1"/>
              <a:t>niet</a:t>
            </a:r>
            <a:r>
              <a:rPr lang="en-US" dirty="0"/>
              <a:t>- </a:t>
            </a:r>
            <a:r>
              <a:rPr lang="en-US" dirty="0" err="1"/>
              <a:t>commerciële</a:t>
            </a:r>
            <a:r>
              <a:rPr lang="en-US" dirty="0"/>
              <a:t> </a:t>
            </a:r>
            <a:r>
              <a:rPr lang="en-US" dirty="0" err="1"/>
              <a:t>dienstverlening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de </a:t>
            </a:r>
            <a:br>
              <a:rPr lang="en-US" dirty="0"/>
            </a:br>
            <a:r>
              <a:rPr lang="en-US" dirty="0"/>
              <a:t>                                       </a:t>
            </a:r>
            <a:r>
              <a:rPr lang="en-US" dirty="0" err="1"/>
              <a:t>brandweer</a:t>
            </a:r>
            <a:r>
              <a:rPr lang="en-US" dirty="0"/>
              <a:t>, de </a:t>
            </a:r>
            <a:r>
              <a:rPr lang="en-US" dirty="0" err="1"/>
              <a:t>gemeentereiniging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                             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werkers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onderwijs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478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50820-A813-83F5-E652-5CE51B75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teriaire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quartaire</a:t>
            </a:r>
            <a:r>
              <a:rPr lang="en-US" dirty="0"/>
              <a:t> sector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0DB723-1D9D-BED5-7C18-C2D2ACFAF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teriaire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quartaire</a:t>
            </a:r>
            <a:r>
              <a:rPr lang="en-US" dirty="0"/>
              <a:t> sector </a:t>
            </a:r>
            <a:r>
              <a:rPr lang="en-US" dirty="0" err="1"/>
              <a:t>vormen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de 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dienstverlenende</a:t>
            </a:r>
            <a:r>
              <a:rPr lang="en-US" dirty="0"/>
              <a:t> sector”.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sectoren</a:t>
            </a:r>
            <a:r>
              <a:rPr lang="en-US" dirty="0"/>
              <a:t> </a:t>
            </a:r>
            <a:r>
              <a:rPr lang="en-US" dirty="0" err="1"/>
              <a:t>leveren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tastbaar</a:t>
            </a:r>
            <a:r>
              <a:rPr lang="en-US" dirty="0"/>
              <a:t> product (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televisie</a:t>
            </a:r>
            <a:r>
              <a:rPr lang="en-US" dirty="0"/>
              <a:t> of </a:t>
            </a:r>
            <a:r>
              <a:rPr lang="en-US" dirty="0" err="1"/>
              <a:t>kleding</a:t>
            </a:r>
            <a:r>
              <a:rPr lang="en-US" dirty="0"/>
              <a:t>), maar </a:t>
            </a:r>
            <a:r>
              <a:rPr lang="en-US" dirty="0" err="1"/>
              <a:t>leveren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dienst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gebouw</a:t>
            </a:r>
            <a:r>
              <a:rPr lang="en-US" dirty="0"/>
              <a:t> </a:t>
            </a:r>
            <a:r>
              <a:rPr lang="en-US" dirty="0" err="1"/>
              <a:t>schoonmaken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reis </a:t>
            </a:r>
            <a:r>
              <a:rPr lang="en-US" dirty="0" err="1"/>
              <a:t>organiseren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Nederland </a:t>
            </a:r>
            <a:r>
              <a:rPr lang="en-US" dirty="0" err="1"/>
              <a:t>werken</a:t>
            </a:r>
            <a:r>
              <a:rPr lang="en-US" dirty="0"/>
              <a:t> de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nu in de </a:t>
            </a:r>
            <a:r>
              <a:rPr lang="en-US" dirty="0" err="1"/>
              <a:t>dienstensector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Dit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kenmerk</a:t>
            </a:r>
            <a:r>
              <a:rPr lang="en-US" dirty="0"/>
              <a:t> van de ‘ </a:t>
            </a:r>
            <a:r>
              <a:rPr lang="en-US" dirty="0" err="1"/>
              <a:t>moderne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’.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Nederland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 post- </a:t>
            </a:r>
            <a:r>
              <a:rPr lang="en-US" dirty="0" err="1"/>
              <a:t>industriële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’ of </a:t>
            </a:r>
            <a:r>
              <a:rPr lang="en-US" dirty="0" err="1"/>
              <a:t>informatiemaatschappij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827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34354-CF16-D018-B4A0-A89ED2D8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klasse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B0F2CF-B1DD-8B30-ED18-483FD1B44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Elk </a:t>
            </a:r>
            <a:r>
              <a:rPr lang="en-US" dirty="0" err="1"/>
              <a:t>beroep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status.</a:t>
            </a:r>
          </a:p>
          <a:p>
            <a:endParaRPr lang="en-US" dirty="0"/>
          </a:p>
          <a:p>
            <a:r>
              <a:rPr lang="en-US" dirty="0"/>
              <a:t>Status </a:t>
            </a:r>
            <a:r>
              <a:rPr lang="en-US" dirty="0" err="1"/>
              <a:t>hangt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van:</a:t>
            </a:r>
            <a:br>
              <a:rPr lang="en-US" dirty="0"/>
            </a:br>
            <a:r>
              <a:rPr lang="en-US" dirty="0" err="1"/>
              <a:t>Opleidingsniveau</a:t>
            </a:r>
            <a:r>
              <a:rPr lang="en-US" dirty="0"/>
              <a:t>, </a:t>
            </a:r>
            <a:r>
              <a:rPr lang="en-US" dirty="0" err="1"/>
              <a:t>inkomen</a:t>
            </a:r>
            <a:r>
              <a:rPr lang="en-US" dirty="0"/>
              <a:t>, </a:t>
            </a:r>
            <a:r>
              <a:rPr lang="en-US" dirty="0" err="1"/>
              <a:t>hoeveelheid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verantwoordelijkheid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Status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over hoe de </a:t>
            </a:r>
            <a:r>
              <a:rPr lang="en-US" dirty="0" err="1"/>
              <a:t>maatschappij</a:t>
            </a:r>
            <a:r>
              <a:rPr lang="en-US" dirty="0"/>
              <a:t> </a:t>
            </a:r>
            <a:r>
              <a:rPr lang="en-US" dirty="0" err="1"/>
              <a:t>kijkt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beroep</a:t>
            </a:r>
            <a:r>
              <a:rPr lang="en-US" dirty="0"/>
              <a:t>/ </a:t>
            </a:r>
            <a:r>
              <a:rPr lang="en-US" dirty="0" err="1"/>
              <a:t>functie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nl-NL" dirty="0"/>
              <a:t>De status van je beroep bepaalt jouw maatschappelijke positie.</a:t>
            </a:r>
          </a:p>
        </p:txBody>
      </p:sp>
    </p:spTree>
    <p:extLst>
      <p:ext uri="{BB962C8B-B14F-4D97-AF65-F5344CB8AC3E}">
        <p14:creationId xmlns:p14="http://schemas.microsoft.com/office/powerpoint/2010/main" val="100856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7CB8D-49E4-B966-3089-A1F6860ED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klasse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89D278-C7C5-50C9-52A6-9549BD0B8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is de </a:t>
            </a:r>
            <a:r>
              <a:rPr lang="en-US" dirty="0" err="1"/>
              <a:t>plaats</a:t>
            </a:r>
            <a:r>
              <a:rPr lang="en-US" dirty="0"/>
              <a:t> die je </a:t>
            </a:r>
            <a:r>
              <a:rPr lang="en-US" dirty="0" err="1"/>
              <a:t>inneemt</a:t>
            </a:r>
            <a:r>
              <a:rPr lang="en-US" dirty="0"/>
              <a:t> op de </a:t>
            </a:r>
            <a:r>
              <a:rPr lang="en-US" dirty="0" err="1"/>
              <a:t>maatschappelijke</a:t>
            </a:r>
            <a:r>
              <a:rPr lang="en-US" dirty="0"/>
              <a:t> ladder;</a:t>
            </a:r>
          </a:p>
          <a:p>
            <a:endParaRPr lang="en-US" dirty="0"/>
          </a:p>
          <a:p>
            <a:r>
              <a:rPr lang="en-US" dirty="0"/>
              <a:t>Door je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hoor je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klasse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ongeveer</a:t>
            </a:r>
            <a:r>
              <a:rPr lang="en-US" dirty="0"/>
              <a:t>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”. </a:t>
            </a:r>
          </a:p>
          <a:p>
            <a:endParaRPr lang="en-US" dirty="0"/>
          </a:p>
          <a:p>
            <a:r>
              <a:rPr lang="en-US" dirty="0"/>
              <a:t>Er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ongelijkheid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door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opleidingsniveau</a:t>
            </a:r>
            <a:r>
              <a:rPr lang="en-US" dirty="0"/>
              <a:t>, </a:t>
            </a:r>
            <a:r>
              <a:rPr lang="en-US" dirty="0" err="1"/>
              <a:t>inkomen</a:t>
            </a:r>
            <a:r>
              <a:rPr lang="en-US" dirty="0"/>
              <a:t> etc.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‘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ongelijkheid</a:t>
            </a:r>
            <a:r>
              <a:rPr lang="en-US" dirty="0"/>
              <a:t>’.</a:t>
            </a:r>
            <a:br>
              <a:rPr lang="en-US" dirty="0"/>
            </a:b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ongelijkheid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err="1"/>
              <a:t>inkomen</a:t>
            </a:r>
            <a:r>
              <a:rPr lang="en-US" dirty="0"/>
              <a:t>, </a:t>
            </a:r>
            <a:r>
              <a:rPr lang="en-US" dirty="0" err="1"/>
              <a:t>kennis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gelijk</a:t>
            </a:r>
            <a:r>
              <a:rPr lang="en-US" dirty="0"/>
              <a:t> over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verdeeld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↓</a:t>
            </a:r>
            <a:br>
              <a:rPr lang="en-US" dirty="0"/>
            </a:br>
            <a:r>
              <a:rPr lang="en-US" dirty="0" err="1"/>
              <a:t>Hierdoor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alle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kansen</a:t>
            </a:r>
            <a:r>
              <a:rPr lang="en-US" dirty="0"/>
              <a:t> op de </a:t>
            </a:r>
            <a:r>
              <a:rPr lang="en-US" dirty="0" err="1"/>
              <a:t>arbeidsmarkt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3962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937835-72EF-E7C7-534B-3D6A738E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</a:t>
            </a:r>
            <a:r>
              <a:rPr lang="en-US" dirty="0" err="1"/>
              <a:t>Ontwikkelingen</a:t>
            </a:r>
            <a:r>
              <a:rPr lang="en-US" dirty="0"/>
              <a:t> op de </a:t>
            </a:r>
            <a:r>
              <a:rPr lang="en-US" dirty="0" err="1"/>
              <a:t>arbeidsmarkt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1A1039-5359-CB41-D894-5F9508762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zien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ontwikkelingen</a:t>
            </a:r>
            <a:r>
              <a:rPr lang="en-US" dirty="0"/>
              <a:t> op de </a:t>
            </a:r>
            <a:r>
              <a:rPr lang="en-US" dirty="0" err="1"/>
              <a:t>arbeidsmarkt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werkgelegenheid</a:t>
            </a:r>
            <a:r>
              <a:rPr lang="en-US" dirty="0"/>
              <a:t>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statisch</a:t>
            </a:r>
            <a:r>
              <a:rPr lang="en-US" dirty="0"/>
              <a:t>, maar </a:t>
            </a:r>
            <a:r>
              <a:rPr lang="en-US" dirty="0" err="1"/>
              <a:t>verandert</a:t>
            </a:r>
            <a:r>
              <a:rPr lang="en-US" dirty="0"/>
              <a:t> </a:t>
            </a:r>
            <a:r>
              <a:rPr lang="en-US" dirty="0" err="1"/>
              <a:t>voortdurend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Flexibel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is </a:t>
            </a:r>
            <a:r>
              <a:rPr lang="en-US" dirty="0" err="1"/>
              <a:t>toegenomen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Steeds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is </a:t>
            </a:r>
            <a:r>
              <a:rPr lang="en-US" dirty="0" err="1"/>
              <a:t>geautomatiseerd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gedigitaliseerd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707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09FB72-86E4-FFAF-5DC7-7F88201F5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Verschuiving</a:t>
            </a:r>
            <a:r>
              <a:rPr lang="en-US" dirty="0"/>
              <a:t> van </a:t>
            </a:r>
            <a:r>
              <a:rPr lang="en-US" dirty="0" err="1"/>
              <a:t>werkgelegenheid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8B7809-D605-A6B3-00A1-1924D6344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Door </a:t>
            </a:r>
            <a:r>
              <a:rPr lang="en-US" dirty="0" err="1"/>
              <a:t>automatisering</a:t>
            </a:r>
            <a:r>
              <a:rPr lang="en-US" dirty="0"/>
              <a:t>, </a:t>
            </a:r>
            <a:r>
              <a:rPr lang="en-US" dirty="0" err="1"/>
              <a:t>mechanisering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robotisering</a:t>
            </a:r>
            <a:r>
              <a:rPr lang="en-US" dirty="0"/>
              <a:t> is er in Nederland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verdwenen</a:t>
            </a:r>
            <a:r>
              <a:rPr lang="en-US" dirty="0"/>
              <a:t> in de </a:t>
            </a:r>
            <a:r>
              <a:rPr lang="en-US" dirty="0" err="1"/>
              <a:t>sectoren</a:t>
            </a:r>
            <a:r>
              <a:rPr lang="en-US" dirty="0"/>
              <a:t> </a:t>
            </a:r>
            <a:r>
              <a:rPr lang="en-US" dirty="0" err="1"/>
              <a:t>landbouw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industrie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Door </a:t>
            </a:r>
            <a:r>
              <a:rPr lang="en-US" dirty="0" err="1"/>
              <a:t>verplaatsing</a:t>
            </a:r>
            <a:r>
              <a:rPr lang="en-US" dirty="0"/>
              <a:t> van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lagelonenlanden</a:t>
            </a:r>
            <a:r>
              <a:rPr lang="en-US" dirty="0"/>
              <a:t> is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in Nederland in de </a:t>
            </a:r>
            <a:r>
              <a:rPr lang="en-US" dirty="0" err="1"/>
              <a:t>industrie</a:t>
            </a:r>
            <a:r>
              <a:rPr lang="en-US" dirty="0"/>
              <a:t> </a:t>
            </a:r>
            <a:r>
              <a:rPr lang="en-US" dirty="0" err="1"/>
              <a:t>verdwenen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In Nederland is het </a:t>
            </a:r>
            <a:r>
              <a:rPr lang="en-US" dirty="0" err="1"/>
              <a:t>overgrote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de </a:t>
            </a:r>
            <a:r>
              <a:rPr lang="en-US" dirty="0" err="1"/>
              <a:t>werkgelegenheid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 in de </a:t>
            </a:r>
            <a:r>
              <a:rPr lang="en-US" dirty="0" err="1"/>
              <a:t>commerciële</a:t>
            </a:r>
            <a:r>
              <a:rPr lang="en-US" dirty="0"/>
              <a:t> sector (= </a:t>
            </a:r>
            <a:r>
              <a:rPr lang="en-US" dirty="0" err="1"/>
              <a:t>tertiaire</a:t>
            </a:r>
            <a:r>
              <a:rPr lang="en-US" dirty="0"/>
              <a:t> sector)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- </a:t>
            </a:r>
            <a:r>
              <a:rPr lang="en-US" dirty="0" err="1"/>
              <a:t>commerciële</a:t>
            </a:r>
            <a:r>
              <a:rPr lang="en-US" dirty="0"/>
              <a:t> sector (= </a:t>
            </a:r>
            <a:r>
              <a:rPr lang="en-US" dirty="0" err="1"/>
              <a:t>quartaire</a:t>
            </a:r>
            <a:r>
              <a:rPr lang="en-US" dirty="0"/>
              <a:t> sector).</a:t>
            </a:r>
          </a:p>
          <a:p>
            <a:endParaRPr lang="en-US" dirty="0"/>
          </a:p>
          <a:p>
            <a:r>
              <a:rPr lang="en-US" dirty="0"/>
              <a:t>Door </a:t>
            </a:r>
            <a:r>
              <a:rPr lang="en-US" dirty="0" err="1"/>
              <a:t>bezuinigingen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 in de </a:t>
            </a:r>
            <a:r>
              <a:rPr lang="en-US" dirty="0" err="1"/>
              <a:t>zorg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duizenden</a:t>
            </a:r>
            <a:r>
              <a:rPr lang="en-US" dirty="0"/>
              <a:t> </a:t>
            </a:r>
            <a:r>
              <a:rPr lang="en-US" dirty="0" err="1"/>
              <a:t>zorgmedewerkers</a:t>
            </a:r>
            <a:r>
              <a:rPr lang="en-US" dirty="0"/>
              <a:t> </a:t>
            </a:r>
            <a:r>
              <a:rPr lang="en-US" dirty="0" err="1"/>
              <a:t>ontslagen</a:t>
            </a:r>
            <a:r>
              <a:rPr lang="en-US" dirty="0"/>
              <a:t> die nu in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sectoren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Waardoor</a:t>
            </a:r>
            <a:r>
              <a:rPr lang="en-US" dirty="0"/>
              <a:t> 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tekort</a:t>
            </a:r>
            <a:r>
              <a:rPr lang="en-US" dirty="0"/>
              <a:t> is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zorgmedewerkers</a:t>
            </a:r>
            <a:r>
              <a:rPr lang="en-US" dirty="0"/>
              <a:t>). </a:t>
            </a:r>
          </a:p>
          <a:p>
            <a:endParaRPr lang="en-US" dirty="0"/>
          </a:p>
          <a:p>
            <a:r>
              <a:rPr lang="en-US" dirty="0"/>
              <a:t>Binnen de </a:t>
            </a:r>
            <a:r>
              <a:rPr lang="en-US" dirty="0" err="1"/>
              <a:t>commerciële</a:t>
            </a:r>
            <a:r>
              <a:rPr lang="en-US" dirty="0"/>
              <a:t> sector </a:t>
            </a:r>
            <a:r>
              <a:rPr lang="en-US" dirty="0" err="1"/>
              <a:t>zien</a:t>
            </a:r>
            <a:r>
              <a:rPr lang="en-US" dirty="0"/>
              <a:t> we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daling</a:t>
            </a:r>
            <a:r>
              <a:rPr lang="en-US" dirty="0"/>
              <a:t> van de </a:t>
            </a:r>
            <a:r>
              <a:rPr lang="en-US" dirty="0" err="1"/>
              <a:t>werkgelegenheid</a:t>
            </a:r>
            <a:r>
              <a:rPr lang="en-US" dirty="0"/>
              <a:t> in de </a:t>
            </a:r>
            <a:r>
              <a:rPr lang="en-US" dirty="0" err="1"/>
              <a:t>fysieke</a:t>
            </a:r>
            <a:r>
              <a:rPr lang="en-US" dirty="0"/>
              <a:t> </a:t>
            </a:r>
            <a:r>
              <a:rPr lang="en-US" dirty="0" err="1"/>
              <a:t>winkels</a:t>
            </a:r>
            <a:r>
              <a:rPr lang="en-US" dirty="0"/>
              <a:t> (in de </a:t>
            </a:r>
            <a:r>
              <a:rPr lang="en-US" dirty="0" err="1"/>
              <a:t>dorpen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steden</a:t>
            </a:r>
            <a:r>
              <a:rPr lang="en-US" dirty="0"/>
              <a:t>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stijging</a:t>
            </a:r>
            <a:r>
              <a:rPr lang="en-US" dirty="0"/>
              <a:t> van de </a:t>
            </a:r>
            <a:r>
              <a:rPr lang="en-US" dirty="0" err="1"/>
              <a:t>werkgelegenheid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internetwinkels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inpakkers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chauffeurs.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54648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1066</Words>
  <Application>Microsoft Office PowerPoint</Application>
  <PresentationFormat>Breedbeeld</PresentationFormat>
  <Paragraphs>85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H4: De arbeidsmarkt</vt:lpstr>
      <vt:lpstr>Arbeidsmarkt</vt:lpstr>
      <vt:lpstr>Arbeidsverdeling</vt:lpstr>
      <vt:lpstr>Arbeidssectoren</vt:lpstr>
      <vt:lpstr>De teriaire en quartaire sector</vt:lpstr>
      <vt:lpstr>Maatschappelijke klasse</vt:lpstr>
      <vt:lpstr>Maatschappelijke positie en maatschappelijke klasse</vt:lpstr>
      <vt:lpstr>H4.2: Ontwikkelingen op de arbeidsmarkt</vt:lpstr>
      <vt:lpstr>Verschuiving van werkgelegenheid</vt:lpstr>
      <vt:lpstr>Flexibel werken</vt:lpstr>
      <vt:lpstr>Flexwerken</vt:lpstr>
      <vt:lpstr>Automatisering en digitalisering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H4: De arbeidsmarkt</dc:title>
  <dc:creator>Fluitsma, D.W.P.M. (Daniel)</dc:creator>
  <cp:lastModifiedBy>Fluitsma, D.W.P.M. (Daniel)</cp:lastModifiedBy>
  <cp:revision>1</cp:revision>
  <dcterms:created xsi:type="dcterms:W3CDTF">2024-02-02T09:48:00Z</dcterms:created>
  <dcterms:modified xsi:type="dcterms:W3CDTF">2024-02-26T09:39:38Z</dcterms:modified>
</cp:coreProperties>
</file>